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88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18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1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9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2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9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5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46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94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3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67A3A-1148-4B03-8E3A-1CF7DA340B6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64972-41A3-4619-9F69-71A84D26F0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85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Graphics </a:t>
            </a:r>
            <a:r>
              <a:rPr lang="en-US" smtClean="0"/>
              <a:t>II – </a:t>
            </a:r>
            <a:r>
              <a:rPr lang="en-US" dirty="0" smtClean="0"/>
              <a:t>coordinate systems, Text, Entry, aliases</a:t>
            </a:r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6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mouse clicks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We’ve used </a:t>
            </a:r>
            <a:r>
              <a:rPr lang="en-US" sz="8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win.getMouse() </a:t>
            </a:r>
            <a:r>
              <a:rPr lang="en-US" sz="8000" dirty="0" smtClean="0"/>
              <a:t>to wait for a click, to pause the program’s execution.</a:t>
            </a:r>
          </a:p>
          <a:p>
            <a:r>
              <a:rPr lang="en-US" sz="8000" dirty="0" smtClean="0"/>
              <a:t>Wouldn’t it be nice to know </a:t>
            </a:r>
            <a:r>
              <a:rPr lang="en-US" sz="8000" i="1" dirty="0" smtClean="0"/>
              <a:t>where</a:t>
            </a:r>
            <a:r>
              <a:rPr lang="en-US" sz="8000" dirty="0" smtClean="0"/>
              <a:t> the user clicked?</a:t>
            </a:r>
          </a:p>
          <a:p>
            <a:pPr lvl="1"/>
            <a:r>
              <a:rPr lang="en-US" sz="7200" dirty="0" smtClean="0"/>
              <a:t>We don’t even need a new method to do that!</a:t>
            </a:r>
          </a:p>
          <a:p>
            <a:pPr lvl="1"/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getMouse</a:t>
            </a:r>
            <a:r>
              <a:rPr lang="en-US" sz="7200" dirty="0" smtClean="0"/>
              <a:t> actually returns a </a:t>
            </a: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7200" dirty="0" smtClean="0"/>
              <a:t> object</a:t>
            </a:r>
          </a:p>
          <a:p>
            <a:pPr marL="914400" lvl="2" indent="0"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lickpos = win.getMouse()</a:t>
            </a:r>
          </a:p>
          <a:p>
            <a:pPr lvl="1"/>
            <a:r>
              <a:rPr lang="en-US" sz="7200" dirty="0" smtClean="0">
                <a:cs typeface="Courier New" panose="02070309020205020404" pitchFamily="49" charset="0"/>
              </a:rPr>
              <a:t>You can use this variable as a Point, anywhere a Point would work, like</a:t>
            </a:r>
          </a:p>
          <a:p>
            <a:pPr marL="914400" lvl="2" indent="0">
              <a:buNone/>
            </a:pPr>
            <a:r>
              <a:rPr lang="en-US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lickpos.draw(win) </a:t>
            </a:r>
            <a:r>
              <a:rPr lang="en-US" sz="7200" dirty="0" smtClean="0">
                <a:cs typeface="Courier New" panose="02070309020205020404" pitchFamily="49" charset="0"/>
              </a:rPr>
              <a:t>Or      </a:t>
            </a: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Line(clickpos, Point(0,0))</a:t>
            </a:r>
          </a:p>
          <a:p>
            <a:pPr lvl="1"/>
            <a:r>
              <a:rPr lang="en-US" sz="7200" dirty="0" smtClean="0">
                <a:cs typeface="Courier New" panose="02070309020205020404" pitchFamily="49" charset="0"/>
              </a:rPr>
              <a:t>You can get the </a:t>
            </a:r>
            <a:r>
              <a:rPr lang="en-US" sz="7200" i="1" dirty="0" smtClean="0">
                <a:cs typeface="Courier New" panose="02070309020205020404" pitchFamily="49" charset="0"/>
              </a:rPr>
              <a:t>x</a:t>
            </a:r>
            <a:r>
              <a:rPr lang="en-US" sz="7200" dirty="0" smtClean="0">
                <a:cs typeface="Courier New" panose="02070309020205020404" pitchFamily="49" charset="0"/>
              </a:rPr>
              <a:t> and </a:t>
            </a:r>
            <a:r>
              <a:rPr lang="en-US" sz="7200" i="1" dirty="0" smtClean="0">
                <a:cs typeface="Courier New" panose="02070309020205020404" pitchFamily="49" charset="0"/>
              </a:rPr>
              <a:t>y</a:t>
            </a:r>
            <a:r>
              <a:rPr lang="en-US" sz="7200" dirty="0" smtClean="0">
                <a:cs typeface="Courier New" panose="02070309020205020404" pitchFamily="49" charset="0"/>
              </a:rPr>
              <a:t> coordinates of the point they clicked on</a:t>
            </a:r>
          </a:p>
          <a:p>
            <a:pPr marL="914400" lvl="2" indent="0">
              <a:buNone/>
            </a:pP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click_x = clickpos.getX()</a:t>
            </a:r>
          </a:p>
          <a:p>
            <a:pPr marL="914400" lvl="2" indent="0">
              <a:buNone/>
            </a:pP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click_y = clickpos.getY()</a:t>
            </a:r>
          </a:p>
          <a:p>
            <a:r>
              <a:rPr lang="en-US" sz="7200" dirty="0" smtClean="0">
                <a:cs typeface="Courier New" panose="02070309020205020404" pitchFamily="49" charset="0"/>
              </a:rPr>
              <a:t>When we called </a:t>
            </a: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getMouse</a:t>
            </a:r>
            <a:r>
              <a:rPr lang="en-US" sz="7200" dirty="0" smtClean="0">
                <a:cs typeface="Courier New" panose="02070309020205020404" pitchFamily="49" charset="0"/>
              </a:rPr>
              <a:t> before, for a pause, we were just throwing this </a:t>
            </a: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7200" dirty="0" smtClean="0">
                <a:cs typeface="Courier New" panose="02070309020205020404" pitchFamily="49" charset="0"/>
              </a:rPr>
              <a:t> object away.</a:t>
            </a:r>
          </a:p>
          <a:p>
            <a:pPr lvl="1"/>
            <a:r>
              <a:rPr lang="en-US" sz="7200" dirty="0" smtClean="0">
                <a:cs typeface="Courier New" panose="02070309020205020404" pitchFamily="49" charset="0"/>
              </a:rPr>
              <a:t>To wait for a click and get its location:</a:t>
            </a: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pt = win.getMouse()</a:t>
            </a:r>
          </a:p>
          <a:p>
            <a:pPr lvl="1"/>
            <a:r>
              <a:rPr lang="en-US" sz="7200" dirty="0" smtClean="0">
                <a:cs typeface="Courier New" panose="02070309020205020404" pitchFamily="49" charset="0"/>
              </a:rPr>
              <a:t>To just wait for a click:</a:t>
            </a:r>
            <a: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win.getMouse()</a:t>
            </a:r>
            <a:br>
              <a:rPr lang="en-US" sz="7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18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You must be careful when using the assignment operator (=) with shapes.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eye = Circle (Point(200, 250), 50)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eye.draw(win)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eye2 = eye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eye2.move(100, 0)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This moves the FIRST circle! What happened?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There is really only </a:t>
            </a:r>
            <a:r>
              <a:rPr lang="en-US" i="1" dirty="0" smtClean="0">
                <a:cs typeface="Courier New" panose="02070309020205020404" pitchFamily="49" charset="0"/>
              </a:rPr>
              <a:t>one</a:t>
            </a:r>
            <a:r>
              <a:rPr lang="en-US" dirty="0" smtClean="0">
                <a:cs typeface="Courier New" panose="02070309020205020404" pitchFamily="49" charset="0"/>
              </a:rPr>
              <a:t> circle here, with </a:t>
            </a:r>
            <a:r>
              <a:rPr lang="en-US" b="1" dirty="0" smtClean="0">
                <a:cs typeface="Courier New" panose="02070309020205020404" pitchFamily="49" charset="0"/>
              </a:rPr>
              <a:t>two different names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pPr lvl="2"/>
            <a:r>
              <a:rPr lang="en-US" sz="2900" dirty="0" smtClean="0">
                <a:cs typeface="Courier New" panose="02070309020205020404" pitchFamily="49" charset="0"/>
              </a:rPr>
              <a:t>They have the same </a:t>
            </a:r>
            <a:r>
              <a:rPr lang="en-US" sz="2900" b="1" dirty="0" smtClean="0">
                <a:cs typeface="Courier New" panose="02070309020205020404" pitchFamily="49" charset="0"/>
              </a:rPr>
              <a:t>identity</a:t>
            </a:r>
            <a:r>
              <a:rPr lang="en-US" sz="2900" dirty="0" smtClean="0">
                <a:cs typeface="Courier New" panose="02070309020205020404" pitchFamily="49" charset="0"/>
              </a:rPr>
              <a:t>:</a:t>
            </a:r>
          </a:p>
          <a:p>
            <a:pPr lvl="3"/>
            <a:r>
              <a:rPr lang="en-US" sz="2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print(id(eye))  </a:t>
            </a:r>
            <a:r>
              <a:rPr lang="en-US" sz="2900" dirty="0" smtClean="0">
                <a:cs typeface="Courier New" panose="02070309020205020404" pitchFamily="49" charset="0"/>
              </a:rPr>
              <a:t>→  4147736844</a:t>
            </a:r>
          </a:p>
          <a:p>
            <a:pPr lvl="3"/>
            <a:r>
              <a:rPr lang="en-US" sz="2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print(id(eye2))  </a:t>
            </a:r>
            <a:r>
              <a:rPr lang="en-US" sz="2900" dirty="0" smtClean="0">
                <a:cs typeface="Courier New" panose="02070309020205020404" pitchFamily="49" charset="0"/>
              </a:rPr>
              <a:t>→  4147736844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We say that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eye2</a:t>
            </a:r>
            <a:r>
              <a:rPr lang="en-US" dirty="0" smtClean="0">
                <a:cs typeface="Courier New" panose="02070309020205020404" pitchFamily="49" charset="0"/>
              </a:rPr>
              <a:t> is an </a:t>
            </a:r>
            <a:r>
              <a:rPr lang="en-US" b="1" dirty="0" smtClean="0">
                <a:cs typeface="Courier New" panose="02070309020205020404" pitchFamily="49" charset="0"/>
              </a:rPr>
              <a:t>alias</a:t>
            </a:r>
            <a:r>
              <a:rPr lang="en-US" dirty="0" smtClean="0">
                <a:cs typeface="Courier New" panose="02070309020205020404" pitchFamily="49" charset="0"/>
              </a:rPr>
              <a:t>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eye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You can check for aliasing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 smtClean="0">
                <a:cs typeface="Courier New" panose="02070309020205020404" pitchFamily="49" charset="0"/>
              </a:rPr>
              <a:t> operator:</a:t>
            </a:r>
          </a:p>
          <a:p>
            <a:pPr marL="457200" lvl="1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print(eye is eye2)   </a:t>
            </a:r>
            <a:r>
              <a:rPr lang="en-US" dirty="0" smtClean="0">
                <a:cs typeface="Courier New" panose="02070309020205020404" pitchFamily="49" charset="0"/>
              </a:rPr>
              <a:t>→  True</a:t>
            </a:r>
          </a:p>
          <a:p>
            <a:pPr lvl="2"/>
            <a:r>
              <a:rPr lang="en-US" sz="2900" dirty="0" smtClean="0">
                <a:cs typeface="Courier New" panose="02070309020205020404" pitchFamily="49" charset="0"/>
              </a:rPr>
              <a:t>This is NOT the same as asking if they are </a:t>
            </a:r>
            <a:r>
              <a:rPr lang="en-US" sz="2900" b="1" dirty="0" smtClean="0">
                <a:cs typeface="Courier New" panose="02070309020205020404" pitchFamily="49" charset="0"/>
              </a:rPr>
              <a:t>equal</a:t>
            </a:r>
            <a:endParaRPr lang="en-US" sz="2900" dirty="0" smtClean="0">
              <a:cs typeface="Courier New" panose="02070309020205020404" pitchFamily="49" charset="0"/>
            </a:endParaRPr>
          </a:p>
          <a:p>
            <a:pPr lvl="2"/>
            <a:r>
              <a:rPr lang="en-US" sz="2900" dirty="0" smtClean="0">
                <a:cs typeface="Courier New" panose="02070309020205020404" pitchFamily="49" charset="0"/>
              </a:rPr>
              <a:t>More detail on that later with relational operators.  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12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Aliasing happens because the assignment operator (=) does NOT create NEW objects.</a:t>
            </a:r>
          </a:p>
          <a:p>
            <a:r>
              <a:rPr lang="en-US" dirty="0" smtClean="0"/>
              <a:t>To avoid aliasing, either:</a:t>
            </a:r>
          </a:p>
          <a:p>
            <a:pPr lvl="1"/>
            <a:r>
              <a:rPr lang="en-US" dirty="0" smtClean="0"/>
              <a:t>Call the constructor every time you want to make a new object.</a:t>
            </a:r>
          </a:p>
          <a:p>
            <a:pPr marL="914400" lvl="2" indent="0">
              <a:buNone/>
            </a:pPr>
            <a:r>
              <a:rPr lang="en-US" dirty="0" smtClean="0"/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eye2 = Circle(Point(200, 250), 50)</a:t>
            </a:r>
          </a:p>
          <a:p>
            <a:pPr marL="914400" lvl="2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print(id(eye2))  →  4147339756</a:t>
            </a:r>
          </a:p>
          <a:p>
            <a:pPr lvl="1"/>
            <a:r>
              <a:rPr lang="en-US" dirty="0" smtClean="0"/>
              <a:t>Or </a:t>
            </a:r>
            <a:r>
              <a:rPr lang="en-US" b="1" dirty="0" smtClean="0"/>
              <a:t>clone</a:t>
            </a:r>
            <a:r>
              <a:rPr lang="en-US" dirty="0" smtClean="0"/>
              <a:t> the object (for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  <a:r>
              <a:rPr lang="en-US" dirty="0" smtClean="0"/>
              <a:t> shapes only)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eye2 = eye.clone()</a:t>
            </a:r>
          </a:p>
          <a:p>
            <a:pPr marL="1371600" lvl="3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print(id(eye2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  →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4148132104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lias-fixed.py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9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Aliasing isn’t a problem for integers, strings, etc.  </a:t>
            </a:r>
          </a:p>
          <a:p>
            <a:pPr lvl="1"/>
            <a:r>
              <a:rPr lang="en-US" dirty="0" smtClean="0"/>
              <a:t>These objects are </a:t>
            </a:r>
            <a:r>
              <a:rPr lang="en-US" b="1" dirty="0" smtClean="0"/>
              <a:t>immutable.</a:t>
            </a:r>
            <a:endParaRPr lang="en-US" dirty="0" smtClean="0"/>
          </a:p>
          <a:p>
            <a:pPr lvl="2"/>
            <a:r>
              <a:rPr lang="en-US" dirty="0" smtClean="0"/>
              <a:t>The number 42 never changes.</a:t>
            </a:r>
          </a:p>
          <a:p>
            <a:pPr lvl="2"/>
            <a:r>
              <a:rPr lang="en-US" dirty="0" smtClean="0"/>
              <a:t>Immutable object can still be aliased, but since they can’t be modified, the aliasing doesn’t cause problems.</a:t>
            </a:r>
          </a:p>
          <a:p>
            <a:pPr lvl="1"/>
            <a:r>
              <a:rPr lang="en-US" dirty="0" smtClean="0"/>
              <a:t>More on this in chapter 8 about lists.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05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coordinate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default coordinate system for the library</a:t>
            </a:r>
          </a:p>
          <a:p>
            <a:pPr lvl="1"/>
            <a:r>
              <a:rPr lang="en-US" dirty="0" smtClean="0"/>
              <a:t>(0,0) is at the upper left corner of the window</a:t>
            </a:r>
          </a:p>
          <a:p>
            <a:pPr lvl="1"/>
            <a:r>
              <a:rPr lang="en-US" i="1" dirty="0" smtClean="0"/>
              <a:t>(width-1, height-1) </a:t>
            </a:r>
            <a:r>
              <a:rPr lang="en-US" dirty="0" smtClean="0"/>
              <a:t>is in the lower right corner</a:t>
            </a:r>
          </a:p>
          <a:p>
            <a:pPr lvl="1"/>
            <a:r>
              <a:rPr lang="en-US" dirty="0" smtClean="0"/>
              <a:t>Coordinates are measured in pixels (integers)</a:t>
            </a:r>
          </a:p>
          <a:p>
            <a:r>
              <a:rPr lang="en-US" dirty="0" smtClean="0"/>
              <a:t>Why would we want to change that?</a:t>
            </a:r>
          </a:p>
          <a:p>
            <a:pPr lvl="1"/>
            <a:r>
              <a:rPr lang="en-US" dirty="0" smtClean="0"/>
              <a:t>To use different window sizes without changing the code</a:t>
            </a:r>
          </a:p>
          <a:p>
            <a:pPr lvl="1"/>
            <a:r>
              <a:rPr lang="en-US" dirty="0" smtClean="0"/>
              <a:t>To put your origin at the bottom of the screen</a:t>
            </a:r>
          </a:p>
          <a:p>
            <a:pPr lvl="1"/>
            <a:r>
              <a:rPr lang="en-US" dirty="0" smtClean="0"/>
              <a:t>Maybe it just makes the math easier.</a:t>
            </a:r>
          </a:p>
        </p:txBody>
      </p:sp>
    </p:spTree>
    <p:extLst>
      <p:ext uri="{BB962C8B-B14F-4D97-AF65-F5344CB8AC3E}">
        <p14:creationId xmlns:p14="http://schemas.microsoft.com/office/powerpoint/2010/main" val="57333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coordinate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win.setCoords (xll, yll, xur, yur)</a:t>
            </a:r>
          </a:p>
          <a:p>
            <a:pPr lvl="1"/>
            <a:r>
              <a:rPr lang="en-US" dirty="0" smtClean="0"/>
              <a:t>Give the </a:t>
            </a:r>
            <a:r>
              <a:rPr lang="en-US" i="1" dirty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coordinates of</a:t>
            </a:r>
          </a:p>
          <a:p>
            <a:pPr lvl="2"/>
            <a:r>
              <a:rPr lang="en-US" dirty="0" smtClean="0"/>
              <a:t>The lower left corner: xll, yll (that’s NOT x11 and y11)</a:t>
            </a:r>
          </a:p>
          <a:p>
            <a:pPr lvl="2"/>
            <a:r>
              <a:rPr lang="en-US" dirty="0" smtClean="0"/>
              <a:t>The upper right corner: xur, yur</a:t>
            </a:r>
            <a:endParaRPr lang="en-US" dirty="0"/>
          </a:p>
          <a:p>
            <a:r>
              <a:rPr lang="en-US" dirty="0" smtClean="0"/>
              <a:t>All drawing after this statement will be in this coordinate system.  Example: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win.setCoords (0, 0, 1, 1)</a:t>
            </a:r>
          </a:p>
          <a:p>
            <a:pPr lvl="1"/>
            <a:r>
              <a:rPr lang="en-US" dirty="0" smtClean="0"/>
              <a:t>Now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Point(0, 1) </a:t>
            </a:r>
            <a:r>
              <a:rPr lang="en-US" dirty="0" smtClean="0"/>
              <a:t>is in the </a:t>
            </a:r>
            <a:r>
              <a:rPr lang="en-US" smtClean="0"/>
              <a:t>upper left </a:t>
            </a:r>
            <a:r>
              <a:rPr lang="en-US" dirty="0" smtClean="0"/>
              <a:t>corner of the window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 (0.5, 0.5) </a:t>
            </a:r>
            <a:r>
              <a:rPr lang="en-US" dirty="0" smtClean="0"/>
              <a:t>is in the center of the window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 (0,0) </a:t>
            </a:r>
            <a:r>
              <a:rPr lang="en-US" dirty="0" smtClean="0"/>
              <a:t>is the </a:t>
            </a:r>
            <a:r>
              <a:rPr lang="en-US" b="1" dirty="0" smtClean="0"/>
              <a:t>lower</a:t>
            </a:r>
            <a:r>
              <a:rPr lang="en-US" dirty="0" smtClean="0"/>
              <a:t> left corner of the window</a:t>
            </a:r>
          </a:p>
          <a:p>
            <a:pPr lvl="1"/>
            <a:r>
              <a:rPr lang="en-US" dirty="0" smtClean="0"/>
              <a:t>Note that coordinates can be floats, not just integers.</a:t>
            </a:r>
          </a:p>
          <a:p>
            <a:pPr lvl="1"/>
            <a:r>
              <a:rPr lang="en-US" dirty="0" smtClean="0"/>
              <a:t>Note that y’s are “right side up” now, they increase as you move UP the screen.</a:t>
            </a:r>
          </a:p>
          <a:p>
            <a:r>
              <a:rPr lang="en-US" dirty="0" smtClean="0"/>
              <a:t>Handy methods for a GraphWin, </a:t>
            </a:r>
            <a:r>
              <a:rPr lang="en-US" dirty="0" err="1" smtClean="0"/>
              <a:t>getWidth</a:t>
            </a:r>
            <a:r>
              <a:rPr lang="en-US" dirty="0" smtClean="0"/>
              <a:t>() and </a:t>
            </a:r>
            <a:r>
              <a:rPr lang="en-US" dirty="0" err="1" smtClean="0"/>
              <a:t>getHeight</a:t>
            </a:r>
            <a:r>
              <a:rPr lang="en-US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19695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 can display text in the graphics window</a:t>
            </a:r>
          </a:p>
          <a:p>
            <a:r>
              <a:rPr lang="en-US" dirty="0" smtClean="0"/>
              <a:t>You need the location (Point) where you want the center of the string, and a string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greeting = Text(Point(250, 250), “Hello”)</a:t>
            </a:r>
          </a:p>
          <a:p>
            <a:r>
              <a:rPr lang="en-US" dirty="0" smtClean="0"/>
              <a:t>You can specify the font size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greeting.setSize(30) # between 5 and 36</a:t>
            </a:r>
          </a:p>
          <a:p>
            <a:r>
              <a:rPr lang="en-US" dirty="0" smtClean="0"/>
              <a:t>You can also make it bold and/or italic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greeting.setStyle(“bold”)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greeting.setStyle(“italic”)</a:t>
            </a:r>
          </a:p>
          <a:p>
            <a:r>
              <a:rPr lang="en-US" dirty="0" smtClean="0"/>
              <a:t>The library supports a few typefaces:</a:t>
            </a:r>
          </a:p>
          <a:p>
            <a:pPr marL="914400" lvl="2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reeting.setFace(“courier”)</a:t>
            </a:r>
          </a:p>
          <a:p>
            <a:pPr marL="914400" lvl="2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reeting.setFace(“times roman”)</a:t>
            </a:r>
          </a:p>
        </p:txBody>
      </p:sp>
    </p:spTree>
    <p:extLst>
      <p:ext uri="{BB962C8B-B14F-4D97-AF65-F5344CB8AC3E}">
        <p14:creationId xmlns:p14="http://schemas.microsoft.com/office/powerpoint/2010/main" val="349271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Outputting numeric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Suppose you had a variable like 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width </a:t>
            </a:r>
            <a:r>
              <a:rPr lang="en-US" sz="3400" dirty="0" smtClean="0">
                <a:cs typeface="Courier New" panose="02070309020205020404" pitchFamily="49" charset="0"/>
              </a:rPr>
              <a:t>which has an integer value.</a:t>
            </a:r>
          </a:p>
          <a:p>
            <a:r>
              <a:rPr lang="en-US" sz="3400" dirty="0" smtClean="0">
                <a:cs typeface="Courier New" panose="02070309020205020404" pitchFamily="49" charset="0"/>
              </a:rPr>
              <a:t>You want to put it on the graphics window.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myresult = Text(Point(150, 100), width)#bad</a:t>
            </a:r>
          </a:p>
          <a:p>
            <a:r>
              <a:rPr lang="en-US" sz="3400" dirty="0" smtClean="0">
                <a:cs typeface="Courier New" panose="02070309020205020404" pitchFamily="49" charset="0"/>
              </a:rPr>
              <a:t>But this is NOT good.  It is only a number, no label! It is easier to make ONE string which is used by ONE Text object.</a:t>
            </a:r>
            <a:endParaRPr lang="en-US" sz="3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myresult = Text(Point(150, 100), “the width is “ + str(width))  # better!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Typecast the numeric variable to a string then concatenate it with the label  (including spaces as needed).  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This makes one string which is then displayed with the Text object.</a:t>
            </a:r>
          </a:p>
        </p:txBody>
      </p:sp>
    </p:spTree>
    <p:extLst>
      <p:ext uri="{BB962C8B-B14F-4D97-AF65-F5344CB8AC3E}">
        <p14:creationId xmlns:p14="http://schemas.microsoft.com/office/powerpoint/2010/main" val="4053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the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if a graphics program needs input from the user?</a:t>
            </a:r>
          </a:p>
          <a:p>
            <a:pPr lvl="1"/>
            <a:r>
              <a:rPr lang="en-US" dirty="0" smtClean="0"/>
              <a:t>You could use the input function call, but that uses the keyboard and Shell window</a:t>
            </a:r>
          </a:p>
          <a:p>
            <a:pPr lvl="1"/>
            <a:r>
              <a:rPr lang="en-US" dirty="0" smtClean="0"/>
              <a:t>Making the user switch back and forth is annoying</a:t>
            </a:r>
          </a:p>
          <a:p>
            <a:pPr lvl="1"/>
            <a:r>
              <a:rPr lang="en-US" dirty="0" smtClean="0"/>
              <a:t>… and it doesn’t work well in WingIDE!</a:t>
            </a:r>
          </a:p>
          <a:p>
            <a:r>
              <a:rPr lang="en-US" dirty="0" smtClean="0"/>
              <a:t>We can make a graphical text-entry box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input_box = Entry(center, width)</a:t>
            </a:r>
          </a:p>
          <a:p>
            <a:pPr lvl="1"/>
            <a:r>
              <a:rPr lang="en-US" dirty="0" smtClean="0"/>
              <a:t>center is a Point object (where the box will be centered)</a:t>
            </a:r>
          </a:p>
          <a:p>
            <a:pPr lvl="1"/>
            <a:r>
              <a:rPr lang="en-US" dirty="0" smtClean="0"/>
              <a:t>width is a number of characters (</a:t>
            </a:r>
            <a:r>
              <a:rPr lang="en-US" b="1" dirty="0" smtClean="0"/>
              <a:t>not pixels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This controls the size of the input box, not the size of the input.</a:t>
            </a:r>
          </a:p>
          <a:p>
            <a:pPr lvl="2"/>
            <a:r>
              <a:rPr lang="en-US" dirty="0" smtClean="0"/>
              <a:t>The user can enter more characters (it scrolls)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the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set the initial text, font size, color…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input_box.setText(“default”)</a:t>
            </a:r>
          </a:p>
          <a:p>
            <a:pPr lvl="2"/>
            <a:r>
              <a:rPr lang="en-US" dirty="0" smtClean="0"/>
              <a:t>Very useful to give default value that user can get by just clicking on the screen without any typing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input_box.setSize(24) # 24 point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nput_box.setTextColor(“green”)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After you have the object the way you want, don’t forget to draw it!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input_box.draw(win)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77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user input from an Entry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After you’ve drawn the Entry object, you MUST give the user time to actually type in the box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win.getMouse()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Then you use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getText() </a:t>
            </a:r>
            <a:r>
              <a:rPr lang="en-US" dirty="0" smtClean="0"/>
              <a:t>method to actually get what the user typed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user_input = input_box.getText()</a:t>
            </a:r>
          </a:p>
          <a:p>
            <a:r>
              <a:rPr lang="en-US" dirty="0" smtClean="0"/>
              <a:t>Returns a string just like the input function</a:t>
            </a:r>
          </a:p>
          <a:p>
            <a:pPr lvl="1"/>
            <a:r>
              <a:rPr lang="en-US" dirty="0" smtClean="0"/>
              <a:t>Use a typecast if you need a number type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temperature = float(in_box.getText())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8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input in a 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Display a prompt for the user (using Text)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Entry object with settings as desired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Draw that object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win.getMouse() # to give user time to type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user_input = Entry object.getText()</a:t>
            </a:r>
          </a:p>
          <a:p>
            <a:pPr marL="457200" lvl="1" indent="0">
              <a:buNone/>
            </a:pPr>
            <a:r>
              <a:rPr lang="en-US" dirty="0" smtClean="0"/>
              <a:t>And modify user_input as needed for type desired</a:t>
            </a:r>
          </a:p>
        </p:txBody>
      </p:sp>
    </p:spTree>
    <p:extLst>
      <p:ext uri="{BB962C8B-B14F-4D97-AF65-F5344CB8AC3E}">
        <p14:creationId xmlns:p14="http://schemas.microsoft.com/office/powerpoint/2010/main" val="8854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870</Words>
  <Application>Microsoft Office PowerPoint</Application>
  <PresentationFormat>On-screen Show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Courier New</vt:lpstr>
      <vt:lpstr>Office Theme</vt:lpstr>
      <vt:lpstr>CS 115 Lecture </vt:lpstr>
      <vt:lpstr>Changing the coordinate system</vt:lpstr>
      <vt:lpstr>Changing the coordinate system</vt:lpstr>
      <vt:lpstr>Drawing Text</vt:lpstr>
      <vt:lpstr>Outputting numeric values</vt:lpstr>
      <vt:lpstr>Interacting with the user</vt:lpstr>
      <vt:lpstr>Interacting with the user</vt:lpstr>
      <vt:lpstr>Getting user input from an Entry object</vt:lpstr>
      <vt:lpstr>Graphical input in a nutshell</vt:lpstr>
      <vt:lpstr>More about mouse clicks</vt:lpstr>
      <vt:lpstr>Aliasing</vt:lpstr>
      <vt:lpstr>Preventing aliasing</vt:lpstr>
      <vt:lpstr>Preventing aliasing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7</dc:title>
  <dc:creator>Debby</dc:creator>
  <cp:lastModifiedBy>Debby</cp:lastModifiedBy>
  <cp:revision>20</cp:revision>
  <dcterms:created xsi:type="dcterms:W3CDTF">2016-02-13T21:35:36Z</dcterms:created>
  <dcterms:modified xsi:type="dcterms:W3CDTF">2016-10-11T00:56:20Z</dcterms:modified>
</cp:coreProperties>
</file>